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73" r:id="rId14"/>
    <p:sldId id="274" r:id="rId15"/>
    <p:sldId id="275" r:id="rId16"/>
    <p:sldId id="276" r:id="rId17"/>
  </p:sldIdLst>
  <p:sldSz cx="14630400" cy="8229600"/>
  <p:notesSz cx="8229600" cy="14630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Prata" panose="020B0604020202020204" charset="-52"/>
      <p:regular r:id="rId23"/>
    </p:embeddedFont>
    <p:embeddedFont>
      <p:font typeface="Raleway" panose="020B0604020202020204" charset="-52"/>
      <p:regular r:id="rId2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132"/>
    <a:srgbClr val="000B1A"/>
    <a:srgbClr val="001848"/>
    <a:srgbClr val="000B2D"/>
    <a:srgbClr val="001137"/>
    <a:srgbClr val="000B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-1338" y="-65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7A661-7C3B-434E-BFE3-C301C76DE107}" type="datetimeFigureOut">
              <a:rPr lang="ru-RU" smtClean="0"/>
              <a:t>03.12.2025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A8FF02-8A6A-4B1B-80B0-9B60FC3053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629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" name="Google Shape;8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1_Slide 2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3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1267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1_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3827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1_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5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8070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1_Slide 5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6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14326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1_Slide 6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7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6102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1A2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100" y="13116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21748"/>
            <a:ext cx="7943810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Bank Transactions Analytics: Insights from 176 Customers</a:t>
            </a:r>
            <a:endParaRPr lang="en-US" sz="445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6280190" y="4814337"/>
            <a:ext cx="8147010" cy="4642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50"/>
              </a:lnSpc>
            </a:pPr>
            <a:r>
              <a:rPr lang="en-US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Portfolio Project | </a:t>
            </a:r>
            <a:r>
              <a:rPr lang="en-US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Профессиональный</a:t>
            </a:r>
            <a:r>
              <a:rPr lang="en-US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анализ</a:t>
            </a:r>
            <a:r>
              <a:rPr lang="en-US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банковских</a:t>
            </a:r>
            <a:r>
              <a:rPr lang="en-US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транзакций</a:t>
            </a:r>
            <a:r>
              <a:rPr lang="en-US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| </a:t>
            </a:r>
            <a:endParaRPr lang="en-US" dirty="0"/>
          </a:p>
        </p:txBody>
      </p:sp>
      <p:sp>
        <p:nvSpPr>
          <p:cNvPr id="6" name="Text 12"/>
          <p:cNvSpPr/>
          <p:nvPr/>
        </p:nvSpPr>
        <p:spPr>
          <a:xfrm>
            <a:off x="6254790" y="6997700"/>
            <a:ext cx="8350210" cy="1206500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550"/>
              </a:lnSpc>
              <a:buNone/>
            </a:pPr>
            <a:r>
              <a:rPr lang="ru-RU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Raleway" panose="020B0604020202020204" charset="-52"/>
              </a:rPr>
              <a:t>Исследование выполнил  ДРОБЕНЮК Г.Н. </a:t>
            </a:r>
          </a:p>
          <a:p>
            <a:pPr marL="0" indent="0">
              <a:lnSpc>
                <a:spcPts val="2550"/>
              </a:lnSpc>
              <a:buNone/>
            </a:pPr>
            <a:r>
              <a:rPr lang="ru-RU" dirty="0" smtClean="0">
                <a:solidFill>
                  <a:schemeClr val="accent2">
                    <a:lumMod val="20000"/>
                    <a:lumOff val="80000"/>
                  </a:schemeClr>
                </a:solidFill>
                <a:latin typeface="Raleway" panose="020B0604020202020204" charset="-52"/>
              </a:rPr>
              <a:t>в рамках  курса по анализу данных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  <a:latin typeface="Raleway" panose="020B0604020202020204" charset="-5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517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71599"/>
            <a:ext cx="11911013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Платёжеспособность по возрастным группам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93790" y="4215646"/>
            <a:ext cx="4211479" cy="1951911"/>
          </a:xfrm>
          <a:prstGeom prst="roundRect">
            <a:avLst>
              <a:gd name="adj" fmla="val 1569"/>
            </a:avLst>
          </a:prstGeom>
          <a:solidFill>
            <a:srgbClr val="29394E"/>
          </a:solidFill>
          <a:ln/>
        </p:spPr>
      </p:sp>
      <p:sp>
        <p:nvSpPr>
          <p:cNvPr id="5" name="Text 2"/>
          <p:cNvSpPr/>
          <p:nvPr/>
        </p:nvSpPr>
        <p:spPr>
          <a:xfrm>
            <a:off x="997863" y="441971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21-35 лет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97863" y="4860965"/>
            <a:ext cx="3803333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Средний чек: 633 INR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97863" y="5310068"/>
            <a:ext cx="3803333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Молодая аудитория с базовыми потребностями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209342" y="4215646"/>
            <a:ext cx="4211598" cy="1951911"/>
          </a:xfrm>
          <a:prstGeom prst="roundRect">
            <a:avLst>
              <a:gd name="adj" fmla="val 1569"/>
            </a:avLst>
          </a:prstGeom>
          <a:solidFill>
            <a:srgbClr val="29394E"/>
          </a:solidFill>
          <a:ln/>
        </p:spPr>
      </p:sp>
      <p:sp>
        <p:nvSpPr>
          <p:cNvPr id="9" name="Text 6"/>
          <p:cNvSpPr/>
          <p:nvPr/>
        </p:nvSpPr>
        <p:spPr>
          <a:xfrm>
            <a:off x="5413415" y="441971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36-50 лет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5413415" y="4860965"/>
            <a:ext cx="3803452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Средний чек: 1,749 INR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413415" y="5310068"/>
            <a:ext cx="3803452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EEE27D"/>
                </a:highlight>
                <a:latin typeface="Raleway" pitchFamily="34" charset="0"/>
                <a:ea typeface="Raleway" pitchFamily="34" charset="-122"/>
                <a:cs typeface="Raleway" pitchFamily="34" charset="-120"/>
              </a:rPr>
              <a:t>Максимальная платёжеспособность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625013" y="4215646"/>
            <a:ext cx="4211598" cy="1951911"/>
          </a:xfrm>
          <a:prstGeom prst="roundRect">
            <a:avLst>
              <a:gd name="adj" fmla="val 1569"/>
            </a:avLst>
          </a:prstGeom>
          <a:solidFill>
            <a:srgbClr val="29394E"/>
          </a:solidFill>
          <a:ln/>
        </p:spPr>
      </p:sp>
      <p:sp>
        <p:nvSpPr>
          <p:cNvPr id="13" name="Text 10"/>
          <p:cNvSpPr/>
          <p:nvPr/>
        </p:nvSpPr>
        <p:spPr>
          <a:xfrm>
            <a:off x="9829086" y="441971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50+ лет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9829086" y="4860965"/>
            <a:ext cx="3803452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Средний чек: 890 INR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829086" y="5310068"/>
            <a:ext cx="380345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Стабильная группа со средней активностью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99899" y="6626662"/>
            <a:ext cx="1273671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Стратегическая рекомендация:</a:t>
            </a: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Группа 36-50 лет демонстрирует наивысшую платёжеспособность — идеальный таргет для премиум-услуг, кредитных продуктов повышенного уровня и персонализированного wealth management.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93790" y="6397109"/>
            <a:ext cx="22860" cy="1112520"/>
          </a:xfrm>
          <a:prstGeom prst="rect">
            <a:avLst/>
          </a:prstGeom>
          <a:solidFill>
            <a:srgbClr val="EEE27D"/>
          </a:solidFill>
          <a:ln/>
        </p:spPr>
      </p:sp>
      <p:sp>
        <p:nvSpPr>
          <p:cNvPr id="18" name="Text 12"/>
          <p:cNvSpPr/>
          <p:nvPr/>
        </p:nvSpPr>
        <p:spPr>
          <a:xfrm>
            <a:off x="12274868" y="75888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793790" y="534543"/>
            <a:ext cx="13042821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E782"/>
              </a:buClr>
              <a:buSzPts val="4450"/>
              <a:buFont typeface="Prata"/>
              <a:buNone/>
            </a:pP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География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транзакций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: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доминирование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мегаполисов</a:t>
            </a:r>
            <a:endParaRPr sz="4400" b="0" i="0" u="none" strike="noStrike" cap="none" dirty="0"/>
          </a:p>
        </p:txBody>
      </p:sp>
      <p:pic>
        <p:nvPicPr>
          <p:cNvPr id="49" name="Google Shape;49;p1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790" y="2864406"/>
            <a:ext cx="7604284" cy="425838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/>
          <p:nvPr/>
        </p:nvSpPr>
        <p:spPr>
          <a:xfrm>
            <a:off x="8959096" y="2836069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F2E782"/>
              </a:buClr>
              <a:buSzPts val="2650"/>
              <a:buFont typeface="Prata"/>
              <a:buNone/>
            </a:pPr>
            <a:r>
              <a:rPr lang="en-US" sz="2650" b="0" i="0" u="none" strike="noStrike" cap="none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Ключевые выводы</a:t>
            </a:r>
            <a:endParaRPr sz="2650" b="0" i="0" u="none" strike="noStrike" cap="none"/>
          </a:p>
        </p:txBody>
      </p:sp>
      <p:sp>
        <p:nvSpPr>
          <p:cNvPr id="51" name="Google Shape;51;p10"/>
          <p:cNvSpPr/>
          <p:nvPr/>
        </p:nvSpPr>
        <p:spPr>
          <a:xfrm>
            <a:off x="8959096" y="3488174"/>
            <a:ext cx="4885015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750"/>
              <a:buFont typeface="Raleway"/>
              <a:buNone/>
            </a:pPr>
            <a:r>
              <a:rPr lang="en-US" sz="175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Мегаполисы</a:t>
            </a:r>
            <a:r>
              <a:rPr lang="en-US" sz="175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75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концентрируют</a:t>
            </a:r>
            <a:r>
              <a:rPr lang="en-US" sz="175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750" b="1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60% </a:t>
            </a:r>
            <a:r>
              <a:rPr lang="en-US" sz="1750" b="1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всей</a:t>
            </a:r>
            <a:r>
              <a:rPr lang="en-US" sz="1750" b="1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750" b="1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активности</a:t>
            </a:r>
            <a:r>
              <a:rPr lang="en-US" sz="175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r>
              <a:rPr lang="en-US" sz="175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Мумбаи</a:t>
            </a:r>
            <a:r>
              <a:rPr lang="en-US" sz="175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75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лидирует</a:t>
            </a:r>
            <a:r>
              <a:rPr lang="en-US" sz="175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с 25 </a:t>
            </a:r>
            <a:r>
              <a:rPr lang="en-US" sz="175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транзакциями</a:t>
            </a:r>
            <a:r>
              <a:rPr lang="en-US" sz="175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, </a:t>
            </a:r>
            <a:r>
              <a:rPr lang="en-US" sz="175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за</a:t>
            </a:r>
            <a:r>
              <a:rPr lang="en-US" sz="175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75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ним</a:t>
            </a:r>
            <a:r>
              <a:rPr lang="en-US" sz="175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75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следуют</a:t>
            </a:r>
            <a:r>
              <a:rPr lang="en-US" sz="175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75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Гургаон</a:t>
            </a:r>
            <a:r>
              <a:rPr lang="en-US" sz="175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и </a:t>
            </a:r>
            <a:r>
              <a:rPr lang="en-US" sz="175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Дели</a:t>
            </a:r>
            <a:r>
              <a:rPr lang="en-US" sz="175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750" b="0" i="0" u="none" strike="noStrike" cap="none" dirty="0"/>
          </a:p>
        </p:txBody>
      </p:sp>
      <p:sp>
        <p:nvSpPr>
          <p:cNvPr id="52" name="Google Shape;52;p10"/>
          <p:cNvSpPr/>
          <p:nvPr/>
        </p:nvSpPr>
        <p:spPr>
          <a:xfrm>
            <a:off x="8959096" y="5143857"/>
            <a:ext cx="4885015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750"/>
              <a:buFont typeface="Raleway"/>
              <a:buNone/>
            </a:pPr>
            <a:r>
              <a:rPr lang="en-US" sz="175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Это указывает на необходимость усиления присутствия в городах-миллионниках и адаптации продуктов под урбанизированную аудиторию.</a:t>
            </a:r>
            <a:endParaRPr sz="175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87037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1"/>
          <p:cNvSpPr/>
          <p:nvPr/>
        </p:nvSpPr>
        <p:spPr>
          <a:xfrm>
            <a:off x="708779" y="269319"/>
            <a:ext cx="8154805" cy="1063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57"/>
              </a:lnSpc>
              <a:spcBef>
                <a:spcPts val="0"/>
              </a:spcBef>
              <a:spcAft>
                <a:spcPts val="0"/>
              </a:spcAft>
              <a:buClr>
                <a:srgbClr val="F2E782"/>
              </a:buClr>
              <a:buSzPts val="3300"/>
              <a:buFont typeface="Prata"/>
              <a:buNone/>
            </a:pP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Временное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распределение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активности</a:t>
            </a:r>
            <a:endParaRPr sz="4400" b="0" i="0" u="none" strike="noStrike" cap="none" dirty="0"/>
          </a:p>
        </p:txBody>
      </p:sp>
      <p:sp>
        <p:nvSpPr>
          <p:cNvPr id="60" name="Google Shape;60;p11"/>
          <p:cNvSpPr/>
          <p:nvPr/>
        </p:nvSpPr>
        <p:spPr>
          <a:xfrm>
            <a:off x="793790" y="2014418"/>
            <a:ext cx="3693200" cy="2306717"/>
          </a:xfrm>
          <a:prstGeom prst="roundRect">
            <a:avLst>
              <a:gd name="adj" fmla="val 1106"/>
            </a:avLst>
          </a:prstGeom>
          <a:solidFill>
            <a:srgbClr val="2939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" name="Google Shape;61;p1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3811" y="2184440"/>
            <a:ext cx="510302" cy="510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1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04186" y="2324695"/>
            <a:ext cx="229553" cy="22955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1"/>
          <p:cNvSpPr/>
          <p:nvPr/>
        </p:nvSpPr>
        <p:spPr>
          <a:xfrm>
            <a:off x="963811" y="2864763"/>
            <a:ext cx="2126456" cy="26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650"/>
              <a:buFont typeface="Prata"/>
              <a:buNone/>
            </a:pPr>
            <a:r>
              <a:rPr lang="en-US" sz="165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Утренний старт</a:t>
            </a:r>
            <a:endParaRPr sz="1650" b="0" i="0" u="none" strike="noStrike" cap="none"/>
          </a:p>
        </p:txBody>
      </p:sp>
      <p:sp>
        <p:nvSpPr>
          <p:cNvPr id="64" name="Google Shape;64;p11"/>
          <p:cNvSpPr/>
          <p:nvPr/>
        </p:nvSpPr>
        <p:spPr>
          <a:xfrm>
            <a:off x="963811" y="3232547"/>
            <a:ext cx="3353157" cy="27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3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6:00 - 9:00</a:t>
            </a:r>
            <a:endParaRPr sz="1300" b="0" i="0" u="none" strike="noStrike" cap="none"/>
          </a:p>
        </p:txBody>
      </p:sp>
      <p:sp>
        <p:nvSpPr>
          <p:cNvPr id="65" name="Google Shape;65;p11"/>
          <p:cNvSpPr/>
          <p:nvPr/>
        </p:nvSpPr>
        <p:spPr>
          <a:xfrm>
            <a:off x="963811" y="3606760"/>
            <a:ext cx="3353157" cy="544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3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Низкая активность, подготовка к рабочему дню</a:t>
            </a:r>
            <a:endParaRPr sz="1300" b="0" i="0" u="none" strike="noStrike" cap="none"/>
          </a:p>
        </p:txBody>
      </p:sp>
      <p:sp>
        <p:nvSpPr>
          <p:cNvPr id="66" name="Google Shape;66;p11"/>
          <p:cNvSpPr/>
          <p:nvPr/>
        </p:nvSpPr>
        <p:spPr>
          <a:xfrm>
            <a:off x="4657011" y="2014418"/>
            <a:ext cx="3693200" cy="2306717"/>
          </a:xfrm>
          <a:prstGeom prst="roundRect">
            <a:avLst>
              <a:gd name="adj" fmla="val 1106"/>
            </a:avLst>
          </a:prstGeom>
          <a:solidFill>
            <a:srgbClr val="2939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7" name="Google Shape;67;p11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27032" y="2184440"/>
            <a:ext cx="510302" cy="510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967407" y="2324695"/>
            <a:ext cx="229553" cy="22955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1"/>
          <p:cNvSpPr/>
          <p:nvPr/>
        </p:nvSpPr>
        <p:spPr>
          <a:xfrm>
            <a:off x="4827032" y="2864763"/>
            <a:ext cx="2126456" cy="26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650"/>
              <a:buFont typeface="Prata"/>
              <a:buNone/>
            </a:pPr>
            <a:r>
              <a:rPr lang="en-US" sz="165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Пиковые часы</a:t>
            </a:r>
            <a:endParaRPr sz="1650" b="0" i="0" u="none" strike="noStrike" cap="none"/>
          </a:p>
        </p:txBody>
      </p:sp>
      <p:sp>
        <p:nvSpPr>
          <p:cNvPr id="70" name="Google Shape;70;p11"/>
          <p:cNvSpPr/>
          <p:nvPr/>
        </p:nvSpPr>
        <p:spPr>
          <a:xfrm>
            <a:off x="4827032" y="3232547"/>
            <a:ext cx="3353157" cy="27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3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9:00 - 18:00</a:t>
            </a:r>
            <a:endParaRPr sz="1300" b="0" i="0" u="none" strike="noStrike" cap="none"/>
          </a:p>
        </p:txBody>
      </p:sp>
      <p:sp>
        <p:nvSpPr>
          <p:cNvPr id="71" name="Google Shape;71;p11"/>
          <p:cNvSpPr/>
          <p:nvPr/>
        </p:nvSpPr>
        <p:spPr>
          <a:xfrm>
            <a:off x="4827032" y="3606760"/>
            <a:ext cx="3353157" cy="544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3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Максимальная концентрация транзакций в бизнес-время</a:t>
            </a:r>
            <a:endParaRPr sz="1300" b="0" i="0" u="none" strike="noStrike" cap="none"/>
          </a:p>
        </p:txBody>
      </p:sp>
      <p:sp>
        <p:nvSpPr>
          <p:cNvPr id="72" name="Google Shape;72;p11"/>
          <p:cNvSpPr/>
          <p:nvPr/>
        </p:nvSpPr>
        <p:spPr>
          <a:xfrm>
            <a:off x="793790" y="4491157"/>
            <a:ext cx="7556421" cy="2034540"/>
          </a:xfrm>
          <a:prstGeom prst="roundRect">
            <a:avLst>
              <a:gd name="adj" fmla="val 1254"/>
            </a:avLst>
          </a:prstGeom>
          <a:solidFill>
            <a:srgbClr val="2939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" name="Google Shape;73;p11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63811" y="4661178"/>
            <a:ext cx="510302" cy="510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1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104186" y="4801433"/>
            <a:ext cx="229553" cy="22955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1"/>
          <p:cNvSpPr/>
          <p:nvPr/>
        </p:nvSpPr>
        <p:spPr>
          <a:xfrm>
            <a:off x="963811" y="5341501"/>
            <a:ext cx="2126456" cy="26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650"/>
              <a:buFont typeface="Prata"/>
              <a:buNone/>
            </a:pPr>
            <a:r>
              <a:rPr lang="en-US" sz="165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Вечерний спад</a:t>
            </a:r>
            <a:endParaRPr sz="1650" b="0" i="0" u="none" strike="noStrike" cap="none"/>
          </a:p>
        </p:txBody>
      </p:sp>
      <p:sp>
        <p:nvSpPr>
          <p:cNvPr id="76" name="Google Shape;76;p11"/>
          <p:cNvSpPr/>
          <p:nvPr/>
        </p:nvSpPr>
        <p:spPr>
          <a:xfrm>
            <a:off x="963811" y="5709285"/>
            <a:ext cx="7216378" cy="27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3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18:00 - 23:00</a:t>
            </a:r>
            <a:endParaRPr sz="1300" b="0" i="0" u="none" strike="noStrike" cap="none"/>
          </a:p>
        </p:txBody>
      </p:sp>
      <p:sp>
        <p:nvSpPr>
          <p:cNvPr id="77" name="Google Shape;77;p11"/>
          <p:cNvSpPr/>
          <p:nvPr/>
        </p:nvSpPr>
        <p:spPr>
          <a:xfrm>
            <a:off x="963811" y="6083498"/>
            <a:ext cx="7216378" cy="27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3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Постепенное снижение операций</a:t>
            </a:r>
            <a:endParaRPr sz="1300" b="0" i="0" u="none" strike="noStrike" cap="none"/>
          </a:p>
        </p:txBody>
      </p:sp>
      <p:sp>
        <p:nvSpPr>
          <p:cNvPr id="78" name="Google Shape;78;p11"/>
          <p:cNvSpPr/>
          <p:nvPr/>
        </p:nvSpPr>
        <p:spPr>
          <a:xfrm>
            <a:off x="793789" y="6717030"/>
            <a:ext cx="7556421" cy="816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Транзакционная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активность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демонстрирует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чёткую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корреляцию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с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рабочими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часами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,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что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подтверждает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деловой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характер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операций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и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указывает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на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оптимальное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время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для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маркетинговых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коммуникаций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4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1717663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/>
          <p:nvPr/>
        </p:nvSpPr>
        <p:spPr>
          <a:xfrm>
            <a:off x="887944" y="156661"/>
            <a:ext cx="12862322" cy="448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E782"/>
              </a:buClr>
              <a:buSzPts val="2800"/>
              <a:buFont typeface="Prata"/>
              <a:buNone/>
            </a:pP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Демографический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профиль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и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динамика</a:t>
            </a:r>
            <a:endParaRPr sz="4400" b="0" i="0" u="none" strike="noStrike" cap="none" dirty="0"/>
          </a:p>
        </p:txBody>
      </p:sp>
      <p:sp>
        <p:nvSpPr>
          <p:cNvPr id="85" name="Google Shape;85;p12"/>
          <p:cNvSpPr/>
          <p:nvPr/>
        </p:nvSpPr>
        <p:spPr>
          <a:xfrm>
            <a:off x="7498080" y="1039797"/>
            <a:ext cx="2155508" cy="26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2E782"/>
              </a:buClr>
              <a:buSzPts val="1650"/>
              <a:buFont typeface="Prata"/>
              <a:buNone/>
            </a:pPr>
            <a:r>
              <a:rPr lang="en-US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Портрет</a:t>
            </a:r>
            <a:r>
              <a:rPr lang="en-US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клиента</a:t>
            </a:r>
            <a:endParaRPr b="0" i="0" u="none" strike="noStrike" cap="none" dirty="0"/>
          </a:p>
        </p:txBody>
      </p:sp>
      <p:sp>
        <p:nvSpPr>
          <p:cNvPr id="86" name="Google Shape;86;p12"/>
          <p:cNvSpPr/>
          <p:nvPr/>
        </p:nvSpPr>
        <p:spPr>
          <a:xfrm>
            <a:off x="558760" y="2371534"/>
            <a:ext cx="3200757" cy="47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3700"/>
              <a:buFont typeface="Prata"/>
              <a:buNone/>
            </a:pPr>
            <a:r>
              <a:rPr lang="en-US" sz="370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176</a:t>
            </a:r>
            <a:endParaRPr sz="3700" b="0" i="0" u="none" strike="noStrike" cap="none"/>
          </a:p>
        </p:txBody>
      </p:sp>
      <p:sp>
        <p:nvSpPr>
          <p:cNvPr id="87" name="Google Shape;87;p12"/>
          <p:cNvSpPr/>
          <p:nvPr/>
        </p:nvSpPr>
        <p:spPr>
          <a:xfrm>
            <a:off x="1150501" y="3025188"/>
            <a:ext cx="2017276" cy="224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400"/>
              <a:buFont typeface="Prata"/>
              <a:buNone/>
            </a:pPr>
            <a:r>
              <a:rPr lang="en-US" sz="140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Уникальных клиентов</a:t>
            </a:r>
            <a:endParaRPr sz="1400" b="0" i="0" u="none" strike="noStrike" cap="none"/>
          </a:p>
        </p:txBody>
      </p:sp>
      <p:sp>
        <p:nvSpPr>
          <p:cNvPr id="88" name="Google Shape;88;p12"/>
          <p:cNvSpPr/>
          <p:nvPr/>
        </p:nvSpPr>
        <p:spPr>
          <a:xfrm>
            <a:off x="558760" y="3393329"/>
            <a:ext cx="3200757" cy="229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100"/>
              <a:buFont typeface="Raleway"/>
              <a:buNone/>
            </a:pPr>
            <a:r>
              <a:rPr lang="en-US" sz="11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Активная база пользователей</a:t>
            </a:r>
            <a:endParaRPr sz="1100" b="0" i="0" u="none" strike="noStrike" cap="none"/>
          </a:p>
        </p:txBody>
      </p:sp>
      <p:sp>
        <p:nvSpPr>
          <p:cNvPr id="89" name="Google Shape;89;p12"/>
          <p:cNvSpPr/>
          <p:nvPr/>
        </p:nvSpPr>
        <p:spPr>
          <a:xfrm>
            <a:off x="3939064" y="2213038"/>
            <a:ext cx="3200876" cy="47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3700"/>
              <a:buFont typeface="Prata"/>
              <a:buNone/>
            </a:pPr>
            <a:r>
              <a:rPr lang="en-US" sz="370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31</a:t>
            </a:r>
            <a:endParaRPr sz="3700" b="0" i="0" u="none" strike="noStrike" cap="none"/>
          </a:p>
        </p:txBody>
      </p:sp>
      <p:sp>
        <p:nvSpPr>
          <p:cNvPr id="90" name="Google Shape;90;p12"/>
          <p:cNvSpPr/>
          <p:nvPr/>
        </p:nvSpPr>
        <p:spPr>
          <a:xfrm>
            <a:off x="4641294" y="3025188"/>
            <a:ext cx="1796296" cy="224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400"/>
              <a:buFont typeface="Prata"/>
              <a:buNone/>
            </a:pPr>
            <a:r>
              <a:rPr lang="en-US" sz="140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Средний возраст</a:t>
            </a:r>
            <a:endParaRPr sz="1400" b="0" i="0" u="none" strike="noStrike" cap="none"/>
          </a:p>
        </p:txBody>
      </p:sp>
      <p:sp>
        <p:nvSpPr>
          <p:cNvPr id="91" name="Google Shape;91;p12"/>
          <p:cNvSpPr/>
          <p:nvPr/>
        </p:nvSpPr>
        <p:spPr>
          <a:xfrm>
            <a:off x="3939064" y="3234833"/>
            <a:ext cx="3200876" cy="229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100"/>
              <a:buFont typeface="Raleway"/>
              <a:buNone/>
            </a:pPr>
            <a:r>
              <a:rPr lang="en-US" sz="11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Молодая аудитория 25-35 лет</a:t>
            </a:r>
            <a:endParaRPr sz="1100" b="0" i="0" u="none" strike="noStrike" cap="none"/>
          </a:p>
        </p:txBody>
      </p:sp>
      <p:sp>
        <p:nvSpPr>
          <p:cNvPr id="92" name="Google Shape;92;p12"/>
          <p:cNvSpPr/>
          <p:nvPr/>
        </p:nvSpPr>
        <p:spPr>
          <a:xfrm>
            <a:off x="2248853" y="3982331"/>
            <a:ext cx="3200876" cy="47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3700"/>
              <a:buFont typeface="Prata"/>
              <a:buNone/>
            </a:pPr>
            <a:r>
              <a:rPr lang="en-US" sz="370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176</a:t>
            </a:r>
            <a:endParaRPr sz="3700" b="0" i="0" u="none" strike="noStrike" cap="none"/>
          </a:p>
        </p:txBody>
      </p:sp>
      <p:sp>
        <p:nvSpPr>
          <p:cNvPr id="93" name="Google Shape;93;p12"/>
          <p:cNvSpPr/>
          <p:nvPr/>
        </p:nvSpPr>
        <p:spPr>
          <a:xfrm>
            <a:off x="2951083" y="4635984"/>
            <a:ext cx="1796296" cy="224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400"/>
              <a:buFont typeface="Prata"/>
              <a:buNone/>
            </a:pPr>
            <a:r>
              <a:rPr lang="en-US" sz="140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Всего транзакций</a:t>
            </a:r>
            <a:endParaRPr sz="1400" b="0" i="0" u="none" strike="noStrike" cap="none"/>
          </a:p>
        </p:txBody>
      </p:sp>
      <p:sp>
        <p:nvSpPr>
          <p:cNvPr id="94" name="Google Shape;94;p12"/>
          <p:cNvSpPr/>
          <p:nvPr/>
        </p:nvSpPr>
        <p:spPr>
          <a:xfrm>
            <a:off x="2248853" y="5004125"/>
            <a:ext cx="3200876" cy="229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100"/>
              <a:buFont typeface="Raleway"/>
              <a:buNone/>
            </a:pPr>
            <a:r>
              <a:rPr lang="en-US" sz="11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За период наблюдения</a:t>
            </a:r>
            <a:endParaRPr sz="1100" b="0" i="0" u="none" strike="noStrike" cap="none"/>
          </a:p>
        </p:txBody>
      </p:sp>
      <p:sp>
        <p:nvSpPr>
          <p:cNvPr id="95" name="Google Shape;95;p12"/>
          <p:cNvSpPr/>
          <p:nvPr/>
        </p:nvSpPr>
        <p:spPr>
          <a:xfrm>
            <a:off x="1828705" y="1039797"/>
            <a:ext cx="3621024" cy="26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2E782"/>
              </a:buClr>
              <a:buSzPts val="1650"/>
              <a:buFont typeface="Prata"/>
              <a:buNone/>
            </a:pPr>
            <a:r>
              <a:rPr lang="en-US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Гендерные</a:t>
            </a:r>
            <a:r>
              <a:rPr lang="en-US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паттерны</a:t>
            </a:r>
            <a:endParaRPr b="0" i="0" u="none" strike="noStrike" cap="none" dirty="0"/>
          </a:p>
        </p:txBody>
      </p:sp>
      <p:pic>
        <p:nvPicPr>
          <p:cNvPr id="96" name="Google Shape;96;p1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8080" y="1470684"/>
            <a:ext cx="5923002" cy="5923002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2"/>
          <p:cNvSpPr/>
          <p:nvPr/>
        </p:nvSpPr>
        <p:spPr>
          <a:xfrm>
            <a:off x="455977" y="6673024"/>
            <a:ext cx="6966174" cy="714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100"/>
              <a:buFont typeface="Raleway"/>
              <a:buNone/>
            </a:pP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Мужчины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демонстрируют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более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высокую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частоту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транзакций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и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средний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чек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Пики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активности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совпадают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с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августом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2016 </a:t>
            </a:r>
            <a:r>
              <a:rPr lang="en-US" sz="1400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года</a:t>
            </a:r>
            <a:r>
              <a:rPr lang="en-US" sz="1400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400" b="0" i="0" u="none" strike="noStrike" cap="none" dirty="0"/>
          </a:p>
        </p:txBody>
      </p:sp>
      <p:sp>
        <p:nvSpPr>
          <p:cNvPr id="98" name="Google Shape;98;p12"/>
          <p:cNvSpPr/>
          <p:nvPr/>
        </p:nvSpPr>
        <p:spPr>
          <a:xfrm>
            <a:off x="7498080" y="8351639"/>
            <a:ext cx="6581180" cy="459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100"/>
              <a:buFont typeface="Raleway"/>
              <a:buNone/>
            </a:pPr>
            <a:r>
              <a:rPr lang="en-US" sz="11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Возрастная группа </a:t>
            </a:r>
            <a:r>
              <a:rPr lang="en-US" sz="1100" b="1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36-50 лет</a:t>
            </a:r>
            <a:r>
              <a:rPr lang="en-US" sz="11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показывает максимальные суммы операций, что связано с более высоким уровнем дохода.</a:t>
            </a:r>
            <a:endParaRPr sz="1100" b="0" i="0" u="none" strike="noStrike" cap="none"/>
          </a:p>
        </p:txBody>
      </p:sp>
      <p:sp>
        <p:nvSpPr>
          <p:cNvPr id="17" name="Text 12"/>
          <p:cNvSpPr/>
          <p:nvPr/>
        </p:nvSpPr>
        <p:spPr>
          <a:xfrm>
            <a:off x="12274868" y="75761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38222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3"/>
          <p:cNvSpPr/>
          <p:nvPr/>
        </p:nvSpPr>
        <p:spPr>
          <a:xfrm>
            <a:off x="793789" y="490717"/>
            <a:ext cx="7645479" cy="531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57"/>
              </a:lnSpc>
              <a:spcBef>
                <a:spcPts val="0"/>
              </a:spcBef>
              <a:spcAft>
                <a:spcPts val="0"/>
              </a:spcAft>
              <a:buClr>
                <a:srgbClr val="F2E782"/>
              </a:buClr>
              <a:buSzPts val="3300"/>
              <a:buFont typeface="Prata"/>
              <a:buNone/>
            </a:pP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Стратегические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инсайты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для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роста</a:t>
            </a:r>
            <a:endParaRPr sz="4400" b="0" i="0" u="none" strike="noStrike" cap="none" dirty="0"/>
          </a:p>
        </p:txBody>
      </p:sp>
      <p:sp>
        <p:nvSpPr>
          <p:cNvPr id="105" name="Google Shape;105;p13"/>
          <p:cNvSpPr/>
          <p:nvPr/>
        </p:nvSpPr>
        <p:spPr>
          <a:xfrm>
            <a:off x="793790" y="1646277"/>
            <a:ext cx="13042821" cy="1025723"/>
          </a:xfrm>
          <a:prstGeom prst="roundRect">
            <a:avLst>
              <a:gd name="adj" fmla="val 2488"/>
            </a:avLst>
          </a:prstGeom>
          <a:solidFill>
            <a:srgbClr val="0A1A2F"/>
          </a:solidFill>
          <a:ln w="22850" cap="flat" cmpd="sng">
            <a:solidFill>
              <a:srgbClr val="42526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3"/>
          <p:cNvSpPr/>
          <p:nvPr/>
        </p:nvSpPr>
        <p:spPr>
          <a:xfrm>
            <a:off x="816650" y="1669137"/>
            <a:ext cx="680442" cy="980003"/>
          </a:xfrm>
          <a:prstGeom prst="rect">
            <a:avLst/>
          </a:prstGeom>
          <a:solidFill>
            <a:srgbClr val="2939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3"/>
          <p:cNvSpPr/>
          <p:nvPr/>
        </p:nvSpPr>
        <p:spPr>
          <a:xfrm>
            <a:off x="1029295" y="1999655"/>
            <a:ext cx="255151" cy="31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2000"/>
              <a:buFont typeface="Prata"/>
              <a:buNone/>
            </a:pPr>
            <a:r>
              <a:rPr lang="en-US" sz="200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1</a:t>
            </a:r>
            <a:endParaRPr sz="2000" b="0" i="0" u="none" strike="noStrike" cap="none"/>
          </a:p>
        </p:txBody>
      </p:sp>
      <p:sp>
        <p:nvSpPr>
          <p:cNvPr id="108" name="Google Shape;108;p13"/>
          <p:cNvSpPr/>
          <p:nvPr/>
        </p:nvSpPr>
        <p:spPr>
          <a:xfrm>
            <a:off x="1667113" y="1839158"/>
            <a:ext cx="4363641" cy="26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650"/>
              <a:buFont typeface="Prata"/>
              <a:buNone/>
            </a:pPr>
            <a:r>
              <a:rPr lang="en-US" sz="165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Фокус на урбанизированную аудиторию</a:t>
            </a:r>
            <a:endParaRPr sz="1650" b="0" i="0" u="none" strike="noStrike" cap="none"/>
          </a:p>
        </p:txBody>
      </p:sp>
      <p:sp>
        <p:nvSpPr>
          <p:cNvPr id="109" name="Google Shape;109;p13"/>
          <p:cNvSpPr/>
          <p:nvPr/>
        </p:nvSpPr>
        <p:spPr>
          <a:xfrm>
            <a:off x="1667113" y="2206943"/>
            <a:ext cx="11976616" cy="27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3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Мужчины 30-45 лет в мегаполисах — ключевой сегмент с максимальной активностью и платёжеспособностью</a:t>
            </a:r>
            <a:endParaRPr sz="1300" b="0" i="0" u="none" strike="noStrike" cap="none"/>
          </a:p>
        </p:txBody>
      </p:sp>
      <p:sp>
        <p:nvSpPr>
          <p:cNvPr id="110" name="Google Shape;110;p13"/>
          <p:cNvSpPr/>
          <p:nvPr/>
        </p:nvSpPr>
        <p:spPr>
          <a:xfrm>
            <a:off x="793790" y="2842022"/>
            <a:ext cx="13042821" cy="1025723"/>
          </a:xfrm>
          <a:prstGeom prst="roundRect">
            <a:avLst>
              <a:gd name="adj" fmla="val 2488"/>
            </a:avLst>
          </a:prstGeom>
          <a:solidFill>
            <a:srgbClr val="0A1A2F"/>
          </a:solidFill>
          <a:ln w="22850" cap="flat" cmpd="sng">
            <a:solidFill>
              <a:srgbClr val="42526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3"/>
          <p:cNvSpPr/>
          <p:nvPr/>
        </p:nvSpPr>
        <p:spPr>
          <a:xfrm>
            <a:off x="816650" y="2864882"/>
            <a:ext cx="680442" cy="980003"/>
          </a:xfrm>
          <a:prstGeom prst="rect">
            <a:avLst/>
          </a:prstGeom>
          <a:solidFill>
            <a:srgbClr val="2939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/>
          <p:nvPr/>
        </p:nvSpPr>
        <p:spPr>
          <a:xfrm>
            <a:off x="1029295" y="3195399"/>
            <a:ext cx="255151" cy="31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2000"/>
              <a:buFont typeface="Prata"/>
              <a:buNone/>
            </a:pPr>
            <a:r>
              <a:rPr lang="en-US" sz="200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2</a:t>
            </a:r>
            <a:endParaRPr sz="2000" b="0" i="0" u="none" strike="noStrike" cap="none"/>
          </a:p>
        </p:txBody>
      </p:sp>
      <p:sp>
        <p:nvSpPr>
          <p:cNvPr id="113" name="Google Shape;113;p13"/>
          <p:cNvSpPr/>
          <p:nvPr/>
        </p:nvSpPr>
        <p:spPr>
          <a:xfrm>
            <a:off x="1667113" y="3034903"/>
            <a:ext cx="2126456" cy="26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650"/>
              <a:buFont typeface="Prata"/>
              <a:buNone/>
            </a:pPr>
            <a:r>
              <a:rPr lang="en-US" sz="165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Рост в августе 2016</a:t>
            </a:r>
            <a:endParaRPr sz="1650" b="0" i="0" u="none" strike="noStrike" cap="none"/>
          </a:p>
        </p:txBody>
      </p:sp>
      <p:sp>
        <p:nvSpPr>
          <p:cNvPr id="114" name="Google Shape;114;p13"/>
          <p:cNvSpPr/>
          <p:nvPr/>
        </p:nvSpPr>
        <p:spPr>
          <a:xfrm>
            <a:off x="1667113" y="3402687"/>
            <a:ext cx="11976616" cy="27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3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Зафиксирован значительный всплеск транзакций, требующий углублённого анализа триггеров</a:t>
            </a:r>
            <a:endParaRPr sz="1300" b="0" i="0" u="none" strike="noStrike" cap="none"/>
          </a:p>
        </p:txBody>
      </p:sp>
      <p:sp>
        <p:nvSpPr>
          <p:cNvPr id="115" name="Google Shape;115;p13"/>
          <p:cNvSpPr/>
          <p:nvPr/>
        </p:nvSpPr>
        <p:spPr>
          <a:xfrm>
            <a:off x="793790" y="4037767"/>
            <a:ext cx="13042821" cy="1025723"/>
          </a:xfrm>
          <a:prstGeom prst="roundRect">
            <a:avLst>
              <a:gd name="adj" fmla="val 2488"/>
            </a:avLst>
          </a:prstGeom>
          <a:solidFill>
            <a:srgbClr val="0A1A2F"/>
          </a:solidFill>
          <a:ln w="22850" cap="flat" cmpd="sng">
            <a:solidFill>
              <a:srgbClr val="42526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3"/>
          <p:cNvSpPr/>
          <p:nvPr/>
        </p:nvSpPr>
        <p:spPr>
          <a:xfrm>
            <a:off x="816650" y="4060627"/>
            <a:ext cx="680442" cy="980003"/>
          </a:xfrm>
          <a:prstGeom prst="rect">
            <a:avLst/>
          </a:prstGeom>
          <a:solidFill>
            <a:srgbClr val="2939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3"/>
          <p:cNvSpPr/>
          <p:nvPr/>
        </p:nvSpPr>
        <p:spPr>
          <a:xfrm>
            <a:off x="1029295" y="4391144"/>
            <a:ext cx="255151" cy="31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2000"/>
              <a:buFont typeface="Prata"/>
              <a:buNone/>
            </a:pPr>
            <a:r>
              <a:rPr lang="en-US" sz="200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3</a:t>
            </a:r>
            <a:endParaRPr sz="2000" b="0" i="0" u="none" strike="noStrike" cap="none"/>
          </a:p>
        </p:txBody>
      </p:sp>
      <p:sp>
        <p:nvSpPr>
          <p:cNvPr id="118" name="Google Shape;118;p13"/>
          <p:cNvSpPr/>
          <p:nvPr/>
        </p:nvSpPr>
        <p:spPr>
          <a:xfrm>
            <a:off x="1667113" y="4230648"/>
            <a:ext cx="2331244" cy="26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650"/>
              <a:buFont typeface="Prata"/>
              <a:buNone/>
            </a:pPr>
            <a:r>
              <a:rPr lang="en-US" sz="165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Балансовые выбросы</a:t>
            </a:r>
            <a:endParaRPr sz="1650" b="0" i="0" u="none" strike="noStrike" cap="none"/>
          </a:p>
        </p:txBody>
      </p:sp>
      <p:sp>
        <p:nvSpPr>
          <p:cNvPr id="119" name="Google Shape;119;p13"/>
          <p:cNvSpPr/>
          <p:nvPr/>
        </p:nvSpPr>
        <p:spPr>
          <a:xfrm>
            <a:off x="1667113" y="4598432"/>
            <a:ext cx="11976616" cy="27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3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Выявлены клиенты с экстремально высокими балансами — потенциал для премиальных продуктов</a:t>
            </a:r>
            <a:endParaRPr sz="1300" b="0" i="0" u="none" strike="noStrike" cap="none"/>
          </a:p>
        </p:txBody>
      </p:sp>
      <p:sp>
        <p:nvSpPr>
          <p:cNvPr id="120" name="Google Shape;120;p13"/>
          <p:cNvSpPr/>
          <p:nvPr/>
        </p:nvSpPr>
        <p:spPr>
          <a:xfrm>
            <a:off x="793790" y="5233511"/>
            <a:ext cx="13042821" cy="1025723"/>
          </a:xfrm>
          <a:prstGeom prst="roundRect">
            <a:avLst>
              <a:gd name="adj" fmla="val 2488"/>
            </a:avLst>
          </a:prstGeom>
          <a:solidFill>
            <a:srgbClr val="0A1A2F"/>
          </a:solidFill>
          <a:ln w="22850" cap="flat" cmpd="sng">
            <a:solidFill>
              <a:srgbClr val="42526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3"/>
          <p:cNvSpPr/>
          <p:nvPr/>
        </p:nvSpPr>
        <p:spPr>
          <a:xfrm>
            <a:off x="816650" y="5256371"/>
            <a:ext cx="680442" cy="980003"/>
          </a:xfrm>
          <a:prstGeom prst="rect">
            <a:avLst/>
          </a:prstGeom>
          <a:solidFill>
            <a:srgbClr val="2939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3"/>
          <p:cNvSpPr/>
          <p:nvPr/>
        </p:nvSpPr>
        <p:spPr>
          <a:xfrm>
            <a:off x="1029295" y="5586889"/>
            <a:ext cx="255151" cy="31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2000"/>
              <a:buFont typeface="Prata"/>
              <a:buNone/>
            </a:pPr>
            <a:r>
              <a:rPr lang="en-US" sz="200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4</a:t>
            </a:r>
            <a:endParaRPr sz="2000" b="0" i="0" u="none" strike="noStrike" cap="none"/>
          </a:p>
        </p:txBody>
      </p:sp>
      <p:sp>
        <p:nvSpPr>
          <p:cNvPr id="123" name="Google Shape;123;p13"/>
          <p:cNvSpPr/>
          <p:nvPr/>
        </p:nvSpPr>
        <p:spPr>
          <a:xfrm>
            <a:off x="1667113" y="5426393"/>
            <a:ext cx="2707481" cy="26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650"/>
              <a:buFont typeface="Prata"/>
              <a:buNone/>
            </a:pPr>
            <a:r>
              <a:rPr lang="en-US" sz="165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Возрастная сегментация</a:t>
            </a:r>
            <a:endParaRPr sz="1650" b="0" i="0" u="none" strike="noStrike" cap="none"/>
          </a:p>
        </p:txBody>
      </p:sp>
      <p:sp>
        <p:nvSpPr>
          <p:cNvPr id="124" name="Google Shape;124;p13"/>
          <p:cNvSpPr/>
          <p:nvPr/>
        </p:nvSpPr>
        <p:spPr>
          <a:xfrm>
            <a:off x="1667113" y="5794177"/>
            <a:ext cx="11976616" cy="27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3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Группа 36-50 лет совершает транзакции на большие суммы — таргетинг для инвестиционных услуг</a:t>
            </a:r>
            <a:endParaRPr sz="1300" b="0" i="0" u="none" strike="noStrike" cap="none"/>
          </a:p>
        </p:txBody>
      </p:sp>
      <p:sp>
        <p:nvSpPr>
          <p:cNvPr id="125" name="Google Shape;125;p13"/>
          <p:cNvSpPr/>
          <p:nvPr/>
        </p:nvSpPr>
        <p:spPr>
          <a:xfrm>
            <a:off x="793790" y="6429256"/>
            <a:ext cx="13042821" cy="1025723"/>
          </a:xfrm>
          <a:prstGeom prst="roundRect">
            <a:avLst>
              <a:gd name="adj" fmla="val 2488"/>
            </a:avLst>
          </a:prstGeom>
          <a:solidFill>
            <a:srgbClr val="0A1A2F"/>
          </a:solidFill>
          <a:ln w="22850" cap="flat" cmpd="sng">
            <a:solidFill>
              <a:srgbClr val="42526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3"/>
          <p:cNvSpPr/>
          <p:nvPr/>
        </p:nvSpPr>
        <p:spPr>
          <a:xfrm>
            <a:off x="816650" y="6452116"/>
            <a:ext cx="680442" cy="980003"/>
          </a:xfrm>
          <a:prstGeom prst="rect">
            <a:avLst/>
          </a:prstGeom>
          <a:solidFill>
            <a:srgbClr val="2939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1029295" y="6782633"/>
            <a:ext cx="255151" cy="31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2000"/>
              <a:buFont typeface="Prata"/>
              <a:buNone/>
            </a:pPr>
            <a:r>
              <a:rPr lang="en-US" sz="200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5</a:t>
            </a:r>
            <a:endParaRPr sz="2000" b="0" i="0" u="none" strike="noStrike" cap="none"/>
          </a:p>
        </p:txBody>
      </p:sp>
      <p:sp>
        <p:nvSpPr>
          <p:cNvPr id="128" name="Google Shape;128;p13"/>
          <p:cNvSpPr/>
          <p:nvPr/>
        </p:nvSpPr>
        <p:spPr>
          <a:xfrm>
            <a:off x="1667113" y="6622137"/>
            <a:ext cx="2126456" cy="26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650"/>
              <a:buFont typeface="Prata"/>
              <a:buNone/>
            </a:pPr>
            <a:r>
              <a:rPr lang="en-US" sz="1650" b="0" i="0" u="none" strike="noStrike" cap="none">
                <a:solidFill>
                  <a:srgbClr val="CFCBBF"/>
                </a:solidFill>
                <a:latin typeface="Prata"/>
                <a:ea typeface="Prata"/>
                <a:cs typeface="Prata"/>
                <a:sym typeface="Prata"/>
              </a:rPr>
              <a:t>Метро-стратегия</a:t>
            </a:r>
            <a:endParaRPr sz="1650" b="0" i="0" u="none" strike="noStrike" cap="none"/>
          </a:p>
        </p:txBody>
      </p:sp>
      <p:sp>
        <p:nvSpPr>
          <p:cNvPr id="129" name="Google Shape;129;p13"/>
          <p:cNvSpPr/>
          <p:nvPr/>
        </p:nvSpPr>
        <p:spPr>
          <a:xfrm>
            <a:off x="1667113" y="6989921"/>
            <a:ext cx="11976616" cy="272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300"/>
              <a:buFont typeface="Raleway"/>
              <a:buNone/>
            </a:pPr>
            <a:r>
              <a:rPr lang="en-US" sz="1300" b="0" i="0" u="none" strike="noStrike" cap="none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Концентрация маркетинговых усилий на топ-5 городах обеспечит охват 60% активной базы</a:t>
            </a:r>
            <a:endParaRPr sz="1300" b="0" i="0" u="none" strike="noStrike" cap="none"/>
          </a:p>
        </p:txBody>
      </p:sp>
      <p:sp>
        <p:nvSpPr>
          <p:cNvPr id="28" name="Text 12"/>
          <p:cNvSpPr/>
          <p:nvPr/>
        </p:nvSpPr>
        <p:spPr>
          <a:xfrm>
            <a:off x="12274868" y="75761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68144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" y="0"/>
            <a:ext cx="14630400" cy="290981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4"/>
          <p:cNvSpPr/>
          <p:nvPr/>
        </p:nvSpPr>
        <p:spPr>
          <a:xfrm>
            <a:off x="793786" y="4008367"/>
            <a:ext cx="13042821" cy="881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165"/>
              </a:lnSpc>
              <a:spcBef>
                <a:spcPts val="0"/>
              </a:spcBef>
              <a:spcAft>
                <a:spcPts val="0"/>
              </a:spcAft>
              <a:buClr>
                <a:srgbClr val="F2E782"/>
              </a:buClr>
              <a:buSzPts val="7550"/>
              <a:buFont typeface="Prata"/>
              <a:buNone/>
            </a:pP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Готовы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проанализировать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ваши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 </a:t>
            </a:r>
            <a:r>
              <a:rPr lang="en-US" sz="4400" b="0" i="0" u="none" strike="noStrike" cap="none" dirty="0" err="1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данные</a:t>
            </a:r>
            <a:r>
              <a:rPr lang="en-US" sz="4400" b="0" i="0" u="none" strike="noStrike" cap="none" dirty="0">
                <a:solidFill>
                  <a:srgbClr val="F2E782"/>
                </a:solidFill>
                <a:latin typeface="Prata"/>
                <a:ea typeface="Prata"/>
                <a:cs typeface="Prata"/>
                <a:sym typeface="Prata"/>
              </a:rPr>
              <a:t>?</a:t>
            </a:r>
            <a:endParaRPr sz="4400" b="0" i="0" u="none" strike="noStrike" cap="none" dirty="0"/>
          </a:p>
        </p:txBody>
      </p:sp>
      <p:sp>
        <p:nvSpPr>
          <p:cNvPr id="137" name="Google Shape;137;p14"/>
          <p:cNvSpPr/>
          <p:nvPr/>
        </p:nvSpPr>
        <p:spPr>
          <a:xfrm>
            <a:off x="793785" y="5680964"/>
            <a:ext cx="13404815" cy="897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500"/>
              <a:buFont typeface="Raleway"/>
              <a:buNone/>
            </a:pP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Превратим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цифры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в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стратегические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решения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endParaRPr lang="ru-RU" b="0" i="0" u="none" strike="noStrike" cap="none" dirty="0" smtClean="0">
              <a:solidFill>
                <a:srgbClr val="CFCBB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CFCBBF"/>
              </a:buClr>
              <a:buSzPts val="1500"/>
              <a:buFont typeface="Raleway"/>
              <a:buNone/>
            </a:pPr>
            <a:r>
              <a:rPr lang="en-US" b="0" i="0" u="none" strike="noStrike" cap="none" dirty="0" err="1" smtClean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Свяжитесь</a:t>
            </a:r>
            <a:r>
              <a:rPr lang="en-US" b="0" i="0" u="none" strike="noStrike" cap="none" dirty="0" smtClean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со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мной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для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детального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разбора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вашей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банковской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аналитики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и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построения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data-driven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стратегии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b="0" i="0" u="none" strike="noStrike" cap="none" dirty="0" err="1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развития</a:t>
            </a:r>
            <a:r>
              <a:rPr lang="en-US" b="0" i="0" u="none" strike="noStrike" cap="none" dirty="0">
                <a:solidFill>
                  <a:srgbClr val="CFCBBF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b="0" i="0" u="none" strike="noStrike" cap="none" dirty="0"/>
          </a:p>
        </p:txBody>
      </p:sp>
      <p:sp>
        <p:nvSpPr>
          <p:cNvPr id="5" name="Text 12"/>
          <p:cNvSpPr/>
          <p:nvPr/>
        </p:nvSpPr>
        <p:spPr>
          <a:xfrm>
            <a:off x="12274868" y="75761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4592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59499"/>
            <a:ext cx="49664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Спасибо за внимание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356663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Analyst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| SQL | Python | Tableau | Power BI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184690"/>
            <a:ext cx="7556421" cy="1163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📧 </a:t>
            </a:r>
            <a:r>
              <a:rPr lang="en-US" sz="175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drobeng68@gmail.com |</a:t>
            </a:r>
            <a:endParaRPr lang="ru-RU" sz="175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💼 </a:t>
            </a:r>
            <a:r>
              <a:rPr lang="en-US" sz="175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LinkedIn:                            | </a:t>
            </a:r>
            <a:endParaRPr lang="ru-RU" sz="175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2850"/>
              </a:lnSpc>
            </a:pPr>
            <a:r>
              <a:rPr lang="en-US" sz="1750" dirty="0" smtClean="0">
                <a:solidFill>
                  <a:schemeClr val="bg1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💻 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GitHub: https://</a:t>
            </a:r>
            <a:r>
              <a:rPr lang="en-US" sz="175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github.com/JohnDroben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5347924"/>
            <a:ext cx="7556421" cy="35957"/>
          </a:xfrm>
          <a:prstGeom prst="rect">
            <a:avLst/>
          </a:prstGeom>
          <a:solidFill>
            <a:srgbClr val="CFCBBF">
              <a:alpha val="50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280190" y="53722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Готов к тестовому заданию и собеседованию</a:t>
            </a:r>
            <a:endParaRPr lang="en-US" sz="1750" dirty="0"/>
          </a:p>
        </p:txBody>
      </p:sp>
      <p:sp>
        <p:nvSpPr>
          <p:cNvPr id="8" name="Text 12"/>
          <p:cNvSpPr/>
          <p:nvPr/>
        </p:nvSpPr>
        <p:spPr>
          <a:xfrm>
            <a:off x="12268954" y="75634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92236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46806"/>
            <a:ext cx="996362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Pipeline: От сырых данных к инсайтам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610797"/>
            <a:ext cx="907256" cy="10887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82497" y="179224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Загрузка CSV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882497" y="2184559"/>
            <a:ext cx="119541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Импорт исходных данных транзакций</a:t>
            </a:r>
            <a:endParaRPr lang="en-US" sz="1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699504"/>
            <a:ext cx="907256" cy="10887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882497" y="2880955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CamelCase колонок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882497" y="3273266"/>
            <a:ext cx="119541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Стандартизация структуры данных</a:t>
            </a:r>
            <a:endParaRPr lang="en-US" sz="1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788212"/>
            <a:ext cx="907256" cy="10887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882497" y="3969663"/>
            <a:ext cx="254829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Datetime конвертация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1882497" y="4361974"/>
            <a:ext cx="119541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Преобразование временных меток</a:t>
            </a:r>
            <a:endParaRPr lang="en-US" sz="14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876919"/>
            <a:ext cx="907256" cy="108870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882497" y="5058370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Очистка данных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1882497" y="5450681"/>
            <a:ext cx="119541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Удаление дубликатов (0) и пропусков</a:t>
            </a:r>
            <a:endParaRPr lang="en-US" sz="14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965627"/>
            <a:ext cx="907256" cy="108870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882497" y="614707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EDA анализ</a:t>
            </a:r>
            <a:endParaRPr lang="en-US" sz="1750" dirty="0"/>
          </a:p>
        </p:txBody>
      </p:sp>
      <p:sp>
        <p:nvSpPr>
          <p:cNvPr id="17" name="Text 10"/>
          <p:cNvSpPr/>
          <p:nvPr/>
        </p:nvSpPr>
        <p:spPr>
          <a:xfrm>
            <a:off x="1882497" y="6539389"/>
            <a:ext cx="119541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Статистика, распределения, динамика</a:t>
            </a:r>
            <a:endParaRPr lang="en-US" sz="1400" dirty="0"/>
          </a:p>
        </p:txBody>
      </p:sp>
      <p:sp>
        <p:nvSpPr>
          <p:cNvPr id="18" name="Text 11"/>
          <p:cNvSpPr/>
          <p:nvPr/>
        </p:nvSpPr>
        <p:spPr>
          <a:xfrm>
            <a:off x="793790" y="7258407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Инструменты: Python Pandas для предобработки и многомерного анализа финансовых данных</a:t>
            </a:r>
            <a:endParaRPr lang="en-US" sz="1400" dirty="0"/>
          </a:p>
        </p:txBody>
      </p:sp>
      <p:sp>
        <p:nvSpPr>
          <p:cNvPr id="19" name="Text 12"/>
          <p:cNvSpPr/>
          <p:nvPr/>
        </p:nvSpPr>
        <p:spPr>
          <a:xfrm>
            <a:off x="12185968" y="75761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590098"/>
            <a:ext cx="7556421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Ключевые показатели датасета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80190" y="2359462"/>
            <a:ext cx="2348627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176</a:t>
            </a:r>
            <a:endParaRPr lang="en-US" sz="5300" dirty="0"/>
          </a:p>
        </p:txBody>
      </p:sp>
      <p:sp>
        <p:nvSpPr>
          <p:cNvPr id="5" name="Text 2"/>
          <p:cNvSpPr/>
          <p:nvPr/>
        </p:nvSpPr>
        <p:spPr>
          <a:xfrm>
            <a:off x="6280190" y="3288149"/>
            <a:ext cx="2348627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Уникальных клиентов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280190" y="4048244"/>
            <a:ext cx="2348627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Полная база активных пользователей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883968" y="2359462"/>
            <a:ext cx="2348746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176</a:t>
            </a:r>
            <a:endParaRPr lang="en-US" sz="5300" dirty="0"/>
          </a:p>
        </p:txBody>
      </p:sp>
      <p:sp>
        <p:nvSpPr>
          <p:cNvPr id="8" name="Text 5"/>
          <p:cNvSpPr/>
          <p:nvPr/>
        </p:nvSpPr>
        <p:spPr>
          <a:xfrm>
            <a:off x="8883968" y="3288149"/>
            <a:ext cx="234874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Транзакций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8883968" y="3729395"/>
            <a:ext cx="2348746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Одна операция на клиента в среднем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487864" y="2359462"/>
            <a:ext cx="2348746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1.0</a:t>
            </a:r>
            <a:endParaRPr lang="en-US" sz="5300" dirty="0"/>
          </a:p>
        </p:txBody>
      </p:sp>
      <p:sp>
        <p:nvSpPr>
          <p:cNvPr id="11" name="Text 8"/>
          <p:cNvSpPr/>
          <p:nvPr/>
        </p:nvSpPr>
        <p:spPr>
          <a:xfrm>
            <a:off x="11487864" y="3288149"/>
            <a:ext cx="2348746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Средняя активность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1487864" y="4048244"/>
            <a:ext cx="2348746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Транзакций на пользователя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883968" y="5211961"/>
            <a:ext cx="2348746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254K</a:t>
            </a:r>
            <a:endParaRPr lang="en-US" sz="5300" dirty="0"/>
          </a:p>
        </p:txBody>
      </p:sp>
      <p:sp>
        <p:nvSpPr>
          <p:cNvPr id="14" name="Text 11"/>
          <p:cNvSpPr/>
          <p:nvPr/>
        </p:nvSpPr>
        <p:spPr>
          <a:xfrm>
            <a:off x="8883968" y="6140648"/>
            <a:ext cx="2348746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Общий объём продаж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8883968" y="6900743"/>
            <a:ext cx="2348746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INR — совокупная сумма операций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12185968" y="75761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093" y="433864"/>
            <a:ext cx="7435215" cy="493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Возрастное распределение клиентов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93" y="926902"/>
            <a:ext cx="7014186" cy="701418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06232" y="1321237"/>
            <a:ext cx="241649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Профиль аудитории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906232" y="1774865"/>
            <a:ext cx="5179576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Средний возраст: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ru-RU" sz="14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 </a:t>
            </a:r>
            <a:r>
              <a:rPr lang="en-US" sz="14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31 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год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8906232" y="2169200"/>
            <a:ext cx="5179576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Диапазон: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от 27 до 93 лет (после фильтрации некорректных значений</a:t>
            </a:r>
            <a:r>
              <a:rPr lang="en-US" sz="12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)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8906232" y="2815947"/>
            <a:ext cx="5602248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Ядро аудитории: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Миллениалы и поколение X </a:t>
            </a:r>
            <a:r>
              <a:rPr lang="en-US" sz="14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 </a:t>
            </a:r>
            <a:r>
              <a:rPr lang="en-US" sz="1400" dirty="0" err="1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возрасте</a:t>
            </a:r>
            <a:endParaRPr lang="ru-RU" sz="14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 algn="l">
              <a:lnSpc>
                <a:spcPts val="1950"/>
              </a:lnSpc>
              <a:buNone/>
            </a:pPr>
            <a:r>
              <a:rPr lang="en-US" sz="14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21-50 лет составляют основную массу клиентской базы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906232" y="3462695"/>
            <a:ext cx="5179576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Отрицательные значения возраста были исключены как ошибки ввода данных</a:t>
            </a:r>
            <a:endParaRPr lang="en-US" sz="1400" dirty="0"/>
          </a:p>
        </p:txBody>
      </p:sp>
      <p:sp>
        <p:nvSpPr>
          <p:cNvPr id="9" name="Text 12"/>
          <p:cNvSpPr/>
          <p:nvPr/>
        </p:nvSpPr>
        <p:spPr>
          <a:xfrm>
            <a:off x="12185968" y="75761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8196"/>
            <a:ext cx="770977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Гендерное распределение транзакций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230" y="1621869"/>
            <a:ext cx="9129951" cy="492335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836009" y="6575703"/>
            <a:ext cx="158710" cy="158710"/>
          </a:xfrm>
          <a:prstGeom prst="roundRect">
            <a:avLst>
              <a:gd name="adj" fmla="val 11523"/>
            </a:avLst>
          </a:prstGeom>
          <a:solidFill>
            <a:srgbClr val="443D09"/>
          </a:solidFill>
          <a:ln/>
        </p:spPr>
      </p:sp>
      <p:sp>
        <p:nvSpPr>
          <p:cNvPr id="5" name="Text 2"/>
          <p:cNvSpPr/>
          <p:nvPr/>
        </p:nvSpPr>
        <p:spPr>
          <a:xfrm>
            <a:off x="5055680" y="6575703"/>
            <a:ext cx="726758" cy="158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Мужчины</a:t>
            </a:r>
            <a:endParaRPr lang="en-US" sz="1250" dirty="0"/>
          </a:p>
        </p:txBody>
      </p:sp>
      <p:sp>
        <p:nvSpPr>
          <p:cNvPr id="6" name="Shape 3"/>
          <p:cNvSpPr/>
          <p:nvPr/>
        </p:nvSpPr>
        <p:spPr>
          <a:xfrm>
            <a:off x="5934837" y="6575703"/>
            <a:ext cx="158710" cy="158710"/>
          </a:xfrm>
          <a:prstGeom prst="roundRect">
            <a:avLst>
              <a:gd name="adj" fmla="val 11523"/>
            </a:avLst>
          </a:prstGeom>
          <a:solidFill>
            <a:srgbClr val="E4D234"/>
          </a:solidFill>
          <a:ln/>
        </p:spPr>
      </p:sp>
      <p:sp>
        <p:nvSpPr>
          <p:cNvPr id="7" name="Text 4"/>
          <p:cNvSpPr/>
          <p:nvPr/>
        </p:nvSpPr>
        <p:spPr>
          <a:xfrm>
            <a:off x="6154507" y="6575703"/>
            <a:ext cx="762238" cy="158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Женщины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793790" y="6913126"/>
            <a:ext cx="13042821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Соотношение </a:t>
            </a:r>
            <a:r>
              <a:rPr lang="en-US" sz="20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70/30</a:t>
            </a:r>
            <a:r>
              <a:rPr lang="en-US" sz="2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указывает на значительное преобладание мужчин среди активных пользователей банковских услуг. </a:t>
            </a:r>
            <a:endParaRPr lang="ru-RU" sz="14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 algn="l">
              <a:lnSpc>
                <a:spcPts val="2000"/>
              </a:lnSpc>
              <a:buNone/>
            </a:pPr>
            <a:r>
              <a:rPr lang="en-US" sz="1400" dirty="0" err="1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Это</a:t>
            </a:r>
            <a:r>
              <a:rPr lang="en-US" sz="14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может отражать как особенности выборки, так и реальные паттерны финансового поведения в данном сегменте.</a:t>
            </a:r>
            <a:endParaRPr lang="en-US" sz="1400" dirty="0"/>
          </a:p>
        </p:txBody>
      </p:sp>
      <p:sp>
        <p:nvSpPr>
          <p:cNvPr id="9" name="Text 12"/>
          <p:cNvSpPr/>
          <p:nvPr/>
        </p:nvSpPr>
        <p:spPr>
          <a:xfrm>
            <a:off x="12185968" y="75761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70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670" y="3437692"/>
            <a:ext cx="11921966" cy="704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Топ локации: География клиентской базы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8670" y="4479965"/>
            <a:ext cx="4200763" cy="2154436"/>
          </a:xfrm>
          <a:prstGeom prst="roundRect">
            <a:avLst>
              <a:gd name="adj" fmla="val 1569"/>
            </a:avLst>
          </a:prstGeom>
          <a:solidFill>
            <a:srgbClr val="29394E"/>
          </a:solidFill>
          <a:ln/>
        </p:spPr>
      </p:sp>
      <p:sp>
        <p:nvSpPr>
          <p:cNvPr id="5" name="Text 2"/>
          <p:cNvSpPr/>
          <p:nvPr/>
        </p:nvSpPr>
        <p:spPr>
          <a:xfrm>
            <a:off x="1013936" y="4705231"/>
            <a:ext cx="2817019" cy="352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Mumbai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13936" y="5192435"/>
            <a:ext cx="3750231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25 клиентов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13936" y="5688092"/>
            <a:ext cx="3750231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14% базы — лидер по концентрации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4699" y="4479965"/>
            <a:ext cx="4200882" cy="2154436"/>
          </a:xfrm>
          <a:prstGeom prst="roundRect">
            <a:avLst>
              <a:gd name="adj" fmla="val 1569"/>
            </a:avLst>
          </a:prstGeom>
          <a:solidFill>
            <a:srgbClr val="29394E"/>
          </a:solidFill>
          <a:ln/>
        </p:spPr>
      </p:sp>
      <p:sp>
        <p:nvSpPr>
          <p:cNvPr id="9" name="Text 6"/>
          <p:cNvSpPr/>
          <p:nvPr/>
        </p:nvSpPr>
        <p:spPr>
          <a:xfrm>
            <a:off x="5439966" y="4705231"/>
            <a:ext cx="2817019" cy="352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Gurgaon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39966" y="5192435"/>
            <a:ext cx="375035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16 клиентов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439966" y="5688092"/>
            <a:ext cx="375035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Финтех-хаб второй по значимости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848" y="4479965"/>
            <a:ext cx="4200882" cy="2154436"/>
          </a:xfrm>
          <a:prstGeom prst="roundRect">
            <a:avLst>
              <a:gd name="adj" fmla="val 1569"/>
            </a:avLst>
          </a:prstGeom>
          <a:solidFill>
            <a:srgbClr val="29394E"/>
          </a:solidFill>
          <a:ln/>
        </p:spPr>
      </p:sp>
      <p:sp>
        <p:nvSpPr>
          <p:cNvPr id="13" name="Text 10"/>
          <p:cNvSpPr/>
          <p:nvPr/>
        </p:nvSpPr>
        <p:spPr>
          <a:xfrm>
            <a:off x="9866114" y="4705231"/>
            <a:ext cx="2817019" cy="352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Delhi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66114" y="5192435"/>
            <a:ext cx="375035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13 клиентов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866114" y="5688092"/>
            <a:ext cx="3750350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Столичный регион в тройке лидеров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88670" y="6887885"/>
            <a:ext cx="13053060" cy="7210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Урбанистическая фокусировка очевидна: топ-3 города обеспечивают более 30% клиентской базы, что указывает на высокий потенциал для локализованных маркетинговых кампаний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12274868" y="75761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8277" y="391478"/>
            <a:ext cx="7630120" cy="422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Распределение балансов и сумм транзакций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498277" y="1152287"/>
            <a:ext cx="2028944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Баланс счетов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98277" y="1541145"/>
            <a:ext cx="6651903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Средний баланс: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57,000 INR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98277" y="1804749"/>
            <a:ext cx="6651903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Выбросы: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до 969,000 INR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498277" y="2068354"/>
            <a:ext cx="6651903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Высокая вариативность: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несколько счетов с крупными балансами</a:t>
            </a:r>
            <a:endParaRPr lang="en-US" sz="14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669" y="2436852"/>
            <a:ext cx="6319242" cy="5792748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87841" y="1152287"/>
            <a:ext cx="2028944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6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Суммы операций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487841" y="1541145"/>
            <a:ext cx="6651903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Средняя сумма: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1,400 INR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7487841" y="1804749"/>
            <a:ext cx="6651903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Распределение: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смещено к малым суммам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7487841" y="2068354"/>
            <a:ext cx="6651903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Паттерн: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большинство транзакций — небольшие повседневные платежи</a:t>
            </a:r>
            <a:endParaRPr lang="en-US" sz="140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9057" y="2436852"/>
            <a:ext cx="6868582" cy="5792748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498277" y="9060418"/>
            <a:ext cx="13633847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Немногочисленные счета с высокими балансами генерируют непропорционально большую ценность для банка — классический паттерн Парето в финансах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8196"/>
            <a:ext cx="83153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Динамика</a:t>
            </a:r>
            <a:r>
              <a:rPr lang="en-US" sz="31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</a:t>
            </a: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транзакций: Августовский пик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621869"/>
            <a:ext cx="9129951" cy="463629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688913" y="6258163"/>
            <a:ext cx="158710" cy="158710"/>
          </a:xfrm>
          <a:prstGeom prst="roundRect">
            <a:avLst>
              <a:gd name="adj" fmla="val 11523"/>
            </a:avLst>
          </a:prstGeom>
          <a:solidFill>
            <a:srgbClr val="7A6F10"/>
          </a:solidFill>
          <a:ln/>
        </p:spPr>
      </p:sp>
      <p:sp>
        <p:nvSpPr>
          <p:cNvPr id="5" name="Text 2"/>
          <p:cNvSpPr/>
          <p:nvPr/>
        </p:nvSpPr>
        <p:spPr>
          <a:xfrm>
            <a:off x="3908584" y="6258163"/>
            <a:ext cx="1373981" cy="158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День августа 2016</a:t>
            </a:r>
            <a:endParaRPr lang="en-US" sz="1250" dirty="0"/>
          </a:p>
        </p:txBody>
      </p:sp>
      <p:sp>
        <p:nvSpPr>
          <p:cNvPr id="6" name="Shape 3"/>
          <p:cNvSpPr/>
          <p:nvPr/>
        </p:nvSpPr>
        <p:spPr>
          <a:xfrm>
            <a:off x="5434965" y="6258163"/>
            <a:ext cx="158710" cy="158710"/>
          </a:xfrm>
          <a:prstGeom prst="roundRect">
            <a:avLst>
              <a:gd name="adj" fmla="val 11523"/>
            </a:avLst>
          </a:prstGeom>
          <a:solidFill>
            <a:srgbClr val="E8D84F"/>
          </a:solidFill>
          <a:ln/>
        </p:spPr>
      </p:sp>
      <p:sp>
        <p:nvSpPr>
          <p:cNvPr id="7" name="Text 4"/>
          <p:cNvSpPr/>
          <p:nvPr/>
        </p:nvSpPr>
        <p:spPr>
          <a:xfrm>
            <a:off x="5654635" y="6258163"/>
            <a:ext cx="1807607" cy="158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Количество транзакций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793790" y="6913126"/>
            <a:ext cx="13042821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Пик активности 9 августа: 31 транзакция в один день 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— возможный эффект маркетинговой кампании или сезонного события. Такие всплески требуют детального анализа для репликации успешных стратегий привлечения.</a:t>
            </a:r>
            <a:endParaRPr lang="en-US" sz="1400" dirty="0"/>
          </a:p>
        </p:txBody>
      </p:sp>
      <p:sp>
        <p:nvSpPr>
          <p:cNvPr id="9" name="Text 12"/>
          <p:cNvSpPr/>
          <p:nvPr/>
        </p:nvSpPr>
        <p:spPr>
          <a:xfrm>
            <a:off x="12274868" y="75761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8196"/>
            <a:ext cx="7819311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44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Объём продаж: Динамика августа 2016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621869"/>
            <a:ext cx="9129951" cy="463629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072771" y="6258163"/>
            <a:ext cx="158710" cy="158710"/>
          </a:xfrm>
          <a:prstGeom prst="roundRect">
            <a:avLst>
              <a:gd name="adj" fmla="val 11523"/>
            </a:avLst>
          </a:prstGeom>
          <a:solidFill>
            <a:srgbClr val="7A6F10"/>
          </a:solidFill>
          <a:ln/>
        </p:spPr>
      </p:sp>
      <p:sp>
        <p:nvSpPr>
          <p:cNvPr id="5" name="Text 2"/>
          <p:cNvSpPr/>
          <p:nvPr/>
        </p:nvSpPr>
        <p:spPr>
          <a:xfrm>
            <a:off x="4292441" y="6258163"/>
            <a:ext cx="990124" cy="158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День августа</a:t>
            </a:r>
            <a:endParaRPr lang="en-US" sz="1250" dirty="0"/>
          </a:p>
        </p:txBody>
      </p:sp>
      <p:sp>
        <p:nvSpPr>
          <p:cNvPr id="6" name="Shape 3"/>
          <p:cNvSpPr/>
          <p:nvPr/>
        </p:nvSpPr>
        <p:spPr>
          <a:xfrm>
            <a:off x="5434965" y="6258163"/>
            <a:ext cx="158710" cy="158710"/>
          </a:xfrm>
          <a:prstGeom prst="roundRect">
            <a:avLst>
              <a:gd name="adj" fmla="val 11523"/>
            </a:avLst>
          </a:prstGeom>
          <a:solidFill>
            <a:srgbClr val="E8D84F"/>
          </a:solidFill>
          <a:ln/>
        </p:spPr>
      </p:sp>
      <p:sp>
        <p:nvSpPr>
          <p:cNvPr id="7" name="Text 4"/>
          <p:cNvSpPr/>
          <p:nvPr/>
        </p:nvSpPr>
        <p:spPr>
          <a:xfrm>
            <a:off x="5654635" y="6258163"/>
            <a:ext cx="1521976" cy="158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2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Сумма продаж (INR)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793790" y="6913126"/>
            <a:ext cx="13042821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4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Общий объём: ~254,000 INR.</a:t>
            </a: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Максимум 2 августа (~47K INR) демонстрирует концентрацию расходов в начале месяца — типичный паттерн для зарплатного цикла. Снижение к концу месяца подтверждает необходимость стимулирования активности в этот период.</a:t>
            </a:r>
            <a:endParaRPr lang="en-US" sz="1400" dirty="0"/>
          </a:p>
        </p:txBody>
      </p:sp>
      <p:sp>
        <p:nvSpPr>
          <p:cNvPr id="9" name="Text 12"/>
          <p:cNvSpPr/>
          <p:nvPr/>
        </p:nvSpPr>
        <p:spPr>
          <a:xfrm>
            <a:off x="12274868" y="7576185"/>
            <a:ext cx="2348746" cy="653415"/>
          </a:xfrm>
          <a:prstGeom prst="rect">
            <a:avLst/>
          </a:prstGeom>
          <a:solidFill>
            <a:srgbClr val="001132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780</Words>
  <Application>Microsoft Office PowerPoint</Application>
  <PresentationFormat>Произвольный</PresentationFormat>
  <Paragraphs>151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Calibri</vt:lpstr>
      <vt:lpstr>Prata</vt:lpstr>
      <vt:lpstr>Raleway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Георгий Tujhjd</dc:creator>
  <cp:lastModifiedBy>Георгий Tujhjd</cp:lastModifiedBy>
  <cp:revision>11</cp:revision>
  <dcterms:created xsi:type="dcterms:W3CDTF">2025-12-03T07:29:09Z</dcterms:created>
  <dcterms:modified xsi:type="dcterms:W3CDTF">2025-12-03T13:52:04Z</dcterms:modified>
</cp:coreProperties>
</file>